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1" d="100"/>
          <a:sy n="71" d="100"/>
        </p:scale>
        <p:origin x="-11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DBC9434-5B9F-41C5-A5F2-BA8A54D58D85}" type="datetimeFigureOut">
              <a:rPr lang="ar-IQ" smtClean="0"/>
              <a:pPr/>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5534C2F-8A26-4B40-84A9-59294DAF48D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DBC9434-5B9F-41C5-A5F2-BA8A54D58D85}" type="datetimeFigureOut">
              <a:rPr lang="ar-IQ" smtClean="0"/>
              <a:pPr/>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5534C2F-8A26-4B40-84A9-59294DAF48D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DBC9434-5B9F-41C5-A5F2-BA8A54D58D85}" type="datetimeFigureOut">
              <a:rPr lang="ar-IQ" smtClean="0"/>
              <a:pPr/>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5534C2F-8A26-4B40-84A9-59294DAF48D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DBC9434-5B9F-41C5-A5F2-BA8A54D58D85}" type="datetimeFigureOut">
              <a:rPr lang="ar-IQ" smtClean="0"/>
              <a:pPr/>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5534C2F-8A26-4B40-84A9-59294DAF48D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DBC9434-5B9F-41C5-A5F2-BA8A54D58D85}" type="datetimeFigureOut">
              <a:rPr lang="ar-IQ" smtClean="0"/>
              <a:pPr/>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5534C2F-8A26-4B40-84A9-59294DAF48D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DBC9434-5B9F-41C5-A5F2-BA8A54D58D85}" type="datetimeFigureOut">
              <a:rPr lang="ar-IQ" smtClean="0"/>
              <a:pPr/>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5534C2F-8A26-4B40-84A9-59294DAF48D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DBC9434-5B9F-41C5-A5F2-BA8A54D58D85}" type="datetimeFigureOut">
              <a:rPr lang="ar-IQ" smtClean="0"/>
              <a:pPr/>
              <a:t>04/04/1440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5534C2F-8A26-4B40-84A9-59294DAF48D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DBC9434-5B9F-41C5-A5F2-BA8A54D58D85}" type="datetimeFigureOut">
              <a:rPr lang="ar-IQ" smtClean="0"/>
              <a:pPr/>
              <a:t>04/04/1440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5534C2F-8A26-4B40-84A9-59294DAF48D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DBC9434-5B9F-41C5-A5F2-BA8A54D58D85}" type="datetimeFigureOut">
              <a:rPr lang="ar-IQ" smtClean="0"/>
              <a:pPr/>
              <a:t>04/04/1440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5534C2F-8A26-4B40-84A9-59294DAF48D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DBC9434-5B9F-41C5-A5F2-BA8A54D58D85}" type="datetimeFigureOut">
              <a:rPr lang="ar-IQ" smtClean="0"/>
              <a:pPr/>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5534C2F-8A26-4B40-84A9-59294DAF48D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DBC9434-5B9F-41C5-A5F2-BA8A54D58D85}" type="datetimeFigureOut">
              <a:rPr lang="ar-IQ" smtClean="0"/>
              <a:pPr/>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5534C2F-8A26-4B40-84A9-59294DAF48D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DBC9434-5B9F-41C5-A5F2-BA8A54D58D85}" type="datetimeFigureOut">
              <a:rPr lang="ar-IQ" smtClean="0"/>
              <a:pPr/>
              <a:t>04/04/1440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5534C2F-8A26-4B40-84A9-59294DAF48D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الوحدة التدريبية </a:t>
            </a:r>
            <a:endParaRPr lang="ar-IQ" dirty="0"/>
          </a:p>
        </p:txBody>
      </p:sp>
      <p:sp>
        <p:nvSpPr>
          <p:cNvPr id="3" name="عنوان فرعي 2"/>
          <p:cNvSpPr>
            <a:spLocks noGrp="1"/>
          </p:cNvSpPr>
          <p:nvPr>
            <p:ph type="subTitle" idx="1"/>
          </p:nvPr>
        </p:nvSpPr>
        <p:spPr/>
        <p:txBody>
          <a:bodyPr/>
          <a:lstStyle/>
          <a:p>
            <a:r>
              <a:rPr lang="ar-IQ" b="1" u="sng" dirty="0" smtClean="0"/>
              <a:t>في كرة القدم </a:t>
            </a:r>
          </a:p>
          <a:p>
            <a:endParaRPr lang="ar-IQ" b="1" u="sng" dirty="0"/>
          </a:p>
          <a:p>
            <a:endParaRPr lang="ar-IQ" b="1" u="sng" dirty="0" smtClean="0"/>
          </a:p>
          <a:p>
            <a:endParaRPr lang="ar-IQ" b="1" u="sng" dirty="0"/>
          </a:p>
          <a:p>
            <a:endParaRPr lang="ar-IQ" b="1" u="sng" dirty="0" smtClean="0"/>
          </a:p>
          <a:p>
            <a:endParaRPr lang="ar-IQ" b="1"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err="1" smtClean="0"/>
              <a:t>الوحده</a:t>
            </a:r>
            <a:r>
              <a:rPr lang="ar-IQ" dirty="0" smtClean="0"/>
              <a:t> التدريبية بكرة القدم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تعتبر </a:t>
            </a:r>
            <a:r>
              <a:rPr lang="ar-IQ" dirty="0"/>
              <a:t>الوحدة التدريبية اصغر مكون في البناء التنظيمي لعملية التدريب فهي تمثل النواة العملية لتخطيط التدريب الرياضي وهي الحجر </a:t>
            </a:r>
            <a:r>
              <a:rPr lang="ar-IQ" dirty="0" err="1"/>
              <a:t>الاساس</a:t>
            </a:r>
            <a:r>
              <a:rPr lang="ar-IQ" dirty="0"/>
              <a:t> المتكرر لبناء الهيكل التدريبي </a:t>
            </a:r>
            <a:r>
              <a:rPr lang="ar-IQ" dirty="0" err="1"/>
              <a:t>اثناء</a:t>
            </a:r>
            <a:r>
              <a:rPr lang="ar-IQ" dirty="0"/>
              <a:t> الموسم التدريبي حيث يمكن تعريفها </a:t>
            </a:r>
            <a:r>
              <a:rPr lang="ar-IQ" dirty="0" err="1"/>
              <a:t>بانها</a:t>
            </a:r>
            <a:r>
              <a:rPr lang="ar-IQ" dirty="0"/>
              <a:t>( عبارة عن مجموعه من التمرينات المختلفة التي تشكل على صورة </a:t>
            </a:r>
            <a:r>
              <a:rPr lang="ar-IQ" dirty="0" err="1"/>
              <a:t>احمال</a:t>
            </a:r>
            <a:r>
              <a:rPr lang="ar-IQ" dirty="0"/>
              <a:t> تدريبية يقوم </a:t>
            </a:r>
            <a:r>
              <a:rPr lang="ar-IQ" dirty="0" err="1"/>
              <a:t>بها</a:t>
            </a:r>
            <a:r>
              <a:rPr lang="ar-IQ" dirty="0"/>
              <a:t> الرياضي بتنفيذها في توقيت معين </a:t>
            </a:r>
            <a:r>
              <a:rPr lang="ar-IQ" dirty="0" err="1"/>
              <a:t>اي</a:t>
            </a:r>
            <a:r>
              <a:rPr lang="ar-IQ" dirty="0"/>
              <a:t> خلال فترة زمنية معينة) </a:t>
            </a:r>
            <a:r>
              <a:rPr lang="ar-IQ" dirty="0" err="1"/>
              <a:t>او</a:t>
            </a:r>
            <a:r>
              <a:rPr lang="ar-IQ" dirty="0"/>
              <a:t> هي ( مجموعه </a:t>
            </a:r>
            <a:r>
              <a:rPr lang="ar-IQ" dirty="0" err="1"/>
              <a:t>الانشطة</a:t>
            </a:r>
            <a:r>
              <a:rPr lang="ar-IQ" dirty="0"/>
              <a:t> الحركية </a:t>
            </a:r>
            <a:r>
              <a:rPr lang="ar-IQ" dirty="0" err="1"/>
              <a:t>الي</a:t>
            </a:r>
            <a:r>
              <a:rPr lang="ar-IQ" dirty="0"/>
              <a:t> تتحقق خلالها بعض </a:t>
            </a:r>
            <a:r>
              <a:rPr lang="ar-IQ" dirty="0" err="1"/>
              <a:t>الاهداف</a:t>
            </a:r>
            <a:r>
              <a:rPr lang="ar-IQ" dirty="0"/>
              <a:t> التعليمية </a:t>
            </a:r>
            <a:r>
              <a:rPr lang="ar-IQ" dirty="0" err="1"/>
              <a:t>او</a:t>
            </a:r>
            <a:r>
              <a:rPr lang="ar-IQ" dirty="0"/>
              <a:t> التطبيقية </a:t>
            </a:r>
            <a:r>
              <a:rPr lang="ar-IQ" dirty="0" err="1"/>
              <a:t>او</a:t>
            </a:r>
            <a:r>
              <a:rPr lang="ar-IQ" dirty="0"/>
              <a:t> كلاهما معاً من خلال عدد من التمرينات التي تنظم بشكل متوافق ).</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عوامل بناء الوحدة التدريبية:</a:t>
            </a:r>
            <a:r>
              <a:rPr lang="en-US" smtClean="0"/>
              <a:t/>
            </a:r>
            <a:br>
              <a:rPr lang="en-US" smtClean="0"/>
            </a:br>
            <a:endParaRPr lang="ar-IQ"/>
          </a:p>
        </p:txBody>
      </p:sp>
      <p:sp>
        <p:nvSpPr>
          <p:cNvPr id="3" name="عنصر نائب للمحتوى 2"/>
          <p:cNvSpPr>
            <a:spLocks noGrp="1"/>
          </p:cNvSpPr>
          <p:nvPr>
            <p:ph idx="1"/>
          </p:nvPr>
        </p:nvSpPr>
        <p:spPr/>
        <p:txBody>
          <a:bodyPr>
            <a:normAutofit fontScale="92500"/>
          </a:bodyPr>
          <a:lstStyle/>
          <a:p>
            <a:r>
              <a:rPr lang="ar-IQ" dirty="0" smtClean="0"/>
              <a:t>عند </a:t>
            </a:r>
            <a:r>
              <a:rPr lang="ar-IQ" dirty="0"/>
              <a:t>بناء وتخطيط الوحدة التدريبية هناك اعتبارات يجب مراعاتها وهي :</a:t>
            </a:r>
            <a:endParaRPr lang="en-US" dirty="0"/>
          </a:p>
          <a:p>
            <a:r>
              <a:rPr lang="ar-IQ" dirty="0"/>
              <a:t>1- تحديد </a:t>
            </a:r>
            <a:r>
              <a:rPr lang="ar-IQ" dirty="0" err="1"/>
              <a:t>الاهداف</a:t>
            </a:r>
            <a:endParaRPr lang="en-US" dirty="0"/>
          </a:p>
          <a:p>
            <a:r>
              <a:rPr lang="ar-IQ" dirty="0"/>
              <a:t>2- </a:t>
            </a:r>
            <a:r>
              <a:rPr lang="ar-IQ" dirty="0" err="1"/>
              <a:t>ان</a:t>
            </a:r>
            <a:r>
              <a:rPr lang="ar-IQ" dirty="0"/>
              <a:t> يعمل كل تمرين من تمرينات الوحدة على تحقيق </a:t>
            </a:r>
            <a:r>
              <a:rPr lang="ar-IQ" dirty="0" err="1"/>
              <a:t>اهدافها</a:t>
            </a:r>
            <a:r>
              <a:rPr lang="ar-IQ" dirty="0"/>
              <a:t>.</a:t>
            </a:r>
            <a:endParaRPr lang="en-US" dirty="0"/>
          </a:p>
          <a:p>
            <a:r>
              <a:rPr lang="ar-IQ" dirty="0"/>
              <a:t>3- تحديد </a:t>
            </a:r>
            <a:r>
              <a:rPr lang="ar-IQ" dirty="0" err="1"/>
              <a:t>الازمنة</a:t>
            </a:r>
            <a:r>
              <a:rPr lang="ar-IQ" dirty="0"/>
              <a:t> المخصصة لكل تمرين .</a:t>
            </a:r>
            <a:endParaRPr lang="en-US" dirty="0"/>
          </a:p>
          <a:p>
            <a:r>
              <a:rPr lang="ar-IQ" dirty="0"/>
              <a:t>4- تحديد </a:t>
            </a:r>
            <a:r>
              <a:rPr lang="ar-IQ" dirty="0" err="1"/>
              <a:t>الادوات</a:t>
            </a:r>
            <a:r>
              <a:rPr lang="ar-IQ" dirty="0"/>
              <a:t> </a:t>
            </a:r>
            <a:r>
              <a:rPr lang="ar-IQ" dirty="0" err="1"/>
              <a:t>المستخدمه</a:t>
            </a:r>
            <a:r>
              <a:rPr lang="ar-IQ" dirty="0"/>
              <a:t> في كل تمرين .</a:t>
            </a:r>
            <a:endParaRPr lang="en-US" dirty="0"/>
          </a:p>
          <a:p>
            <a:r>
              <a:rPr lang="ar-IQ" dirty="0"/>
              <a:t>5- تحديد التشكيلات والمساحات </a:t>
            </a:r>
            <a:r>
              <a:rPr lang="ar-IQ" dirty="0" err="1"/>
              <a:t>المستخدمه</a:t>
            </a:r>
            <a:r>
              <a:rPr lang="ar-IQ" dirty="0"/>
              <a:t> في الوحدة التدريبية.</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أقسام الوحدة التدريبية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smtClean="0"/>
              <a:t>تقسم </a:t>
            </a:r>
            <a:r>
              <a:rPr lang="ar-IQ" dirty="0" smtClean="0"/>
              <a:t>الوحدة التدريبية إلى الأقسام التالية :</a:t>
            </a:r>
            <a:endParaRPr lang="en-US" dirty="0" smtClean="0"/>
          </a:p>
          <a:p>
            <a:r>
              <a:rPr lang="ar-IQ" dirty="0" smtClean="0"/>
              <a:t>قسم التحضيري (المقدمة) وفيه يتم التأكيد على الحضور اللاعبين مع أعطاء الواجبات والهدف من الوحدة قبل البدء بالإحماء الذي هو ( تهيئة </a:t>
            </a:r>
            <a:r>
              <a:rPr lang="ar-IQ" dirty="0" err="1" smtClean="0"/>
              <a:t>اعضاء</a:t>
            </a:r>
            <a:r>
              <a:rPr lang="ar-IQ" dirty="0" smtClean="0"/>
              <a:t> </a:t>
            </a:r>
            <a:r>
              <a:rPr lang="ar-IQ" dirty="0" err="1" smtClean="0"/>
              <a:t>واجزاء</a:t>
            </a:r>
            <a:r>
              <a:rPr lang="ar-IQ" dirty="0" smtClean="0"/>
              <a:t> جسم اللاعب كي يكون مستعداً لتلقي </a:t>
            </a:r>
            <a:r>
              <a:rPr lang="ar-IQ" dirty="0" err="1" smtClean="0"/>
              <a:t>الاعباء</a:t>
            </a:r>
            <a:r>
              <a:rPr lang="ar-IQ" dirty="0" smtClean="0"/>
              <a:t> البدنية التي تقع على عاتقه </a:t>
            </a:r>
            <a:r>
              <a:rPr lang="ar-IQ" dirty="0" err="1" smtClean="0"/>
              <a:t>اثناء</a:t>
            </a:r>
            <a:r>
              <a:rPr lang="ar-IQ" dirty="0" smtClean="0"/>
              <a:t> التدريب </a:t>
            </a:r>
            <a:r>
              <a:rPr lang="ar-IQ" dirty="0" err="1" smtClean="0"/>
              <a:t>او</a:t>
            </a:r>
            <a:r>
              <a:rPr lang="ar-IQ" dirty="0" smtClean="0"/>
              <a:t> المباراة بكفاءة وفاعلية )  الذي يتجزأ إلى جزأين هما</a:t>
            </a:r>
            <a:endParaRPr lang="en-US" dirty="0" smtClean="0"/>
          </a:p>
          <a:p>
            <a:r>
              <a:rPr lang="ar-IQ" dirty="0" smtClean="0"/>
              <a:t>أ- الإحماء العام / وهو رفع درجة استعداد أجهزة وأعضاء جسم اللاعب بصورة عامة لممارسة التدريب </a:t>
            </a:r>
            <a:r>
              <a:rPr lang="ar-IQ" dirty="0" err="1" smtClean="0"/>
              <a:t>او</a:t>
            </a:r>
            <a:r>
              <a:rPr lang="ar-IQ" dirty="0" smtClean="0"/>
              <a:t> المنافسة . ويكون هذا الإحماء قبل الإحماء الخاص وهو يهتم بتمارين بدنية عامة الهرولة والتمارين الجري والقفز والمرونة لمفاصل الجسم المختلفة ومطاطية العضلات مما يساهم برفع الاستعدادات النفسية للاعب </a:t>
            </a:r>
            <a:endParaRPr lang="en-US"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IQ" dirty="0" smtClean="0"/>
              <a:t>ب- </a:t>
            </a:r>
            <a:r>
              <a:rPr lang="ar-IQ" dirty="0" err="1" smtClean="0"/>
              <a:t>الاحماء</a:t>
            </a:r>
            <a:r>
              <a:rPr lang="ar-IQ" dirty="0" smtClean="0"/>
              <a:t> الخاص / يحل محل </a:t>
            </a:r>
            <a:r>
              <a:rPr lang="ar-IQ" dirty="0" err="1" smtClean="0"/>
              <a:t>الاحماء</a:t>
            </a:r>
            <a:r>
              <a:rPr lang="ar-IQ" dirty="0" smtClean="0"/>
              <a:t> العام تدريجياً مع </a:t>
            </a:r>
            <a:r>
              <a:rPr lang="ar-IQ" dirty="0" err="1" smtClean="0"/>
              <a:t>ارتقاع</a:t>
            </a:r>
            <a:r>
              <a:rPr lang="ar-IQ" dirty="0" smtClean="0"/>
              <a:t> درجة الاستعداد البدني والوظيفي الناشئة من </a:t>
            </a:r>
            <a:r>
              <a:rPr lang="ar-IQ" dirty="0" err="1" smtClean="0"/>
              <a:t>الاحماء</a:t>
            </a:r>
            <a:r>
              <a:rPr lang="ar-IQ" dirty="0" smtClean="0"/>
              <a:t> العام ويكون خاص بالمهارات والواجبات الفنية والخططية للتدريب </a:t>
            </a:r>
            <a:r>
              <a:rPr lang="ar-IQ" dirty="0" err="1" smtClean="0"/>
              <a:t>او</a:t>
            </a:r>
            <a:r>
              <a:rPr lang="ar-IQ" dirty="0" smtClean="0"/>
              <a:t> المنافسة ويقصد </a:t>
            </a:r>
            <a:r>
              <a:rPr lang="ar-IQ" dirty="0" err="1" smtClean="0"/>
              <a:t>به</a:t>
            </a:r>
            <a:r>
              <a:rPr lang="ar-IQ" dirty="0" smtClean="0"/>
              <a:t> التمارين المشابهة للحالات البدنية </a:t>
            </a:r>
            <a:r>
              <a:rPr lang="ar-IQ" dirty="0" err="1" smtClean="0"/>
              <a:t>والمهارية</a:t>
            </a:r>
            <a:r>
              <a:rPr lang="ar-IQ" dirty="0" smtClean="0"/>
              <a:t> والخططية والنفسية والوظيفية لمتطلبات التدريب </a:t>
            </a:r>
            <a:r>
              <a:rPr lang="ar-IQ" dirty="0" err="1" smtClean="0"/>
              <a:t>او</a:t>
            </a:r>
            <a:r>
              <a:rPr lang="ar-IQ" dirty="0" smtClean="0"/>
              <a:t> المنافسة .ومن تمارينه ما يلي:</a:t>
            </a:r>
            <a:endParaRPr lang="en-US" dirty="0" smtClean="0"/>
          </a:p>
          <a:p>
            <a:r>
              <a:rPr lang="ar-IQ" dirty="0" smtClean="0"/>
              <a:t>- توزيع اللاعبين </a:t>
            </a:r>
            <a:r>
              <a:rPr lang="ar-IQ" dirty="0" err="1" smtClean="0"/>
              <a:t>الى</a:t>
            </a:r>
            <a:r>
              <a:rPr lang="ar-IQ" dirty="0" smtClean="0"/>
              <a:t> مجموعتين كل مجموعه لاعبان والقيام بمناولة الكرة مع تبادل المراكز</a:t>
            </a:r>
            <a:endParaRPr lang="en-US" dirty="0" smtClean="0"/>
          </a:p>
          <a:p>
            <a:r>
              <a:rPr lang="ar-IQ" dirty="0" smtClean="0"/>
              <a:t>-الجري بالكرة داخل الملعب 10×10م</a:t>
            </a:r>
            <a:endParaRPr lang="en-US" dirty="0" smtClean="0"/>
          </a:p>
          <a:p>
            <a:r>
              <a:rPr lang="ar-IQ" dirty="0" smtClean="0"/>
              <a:t>-لعب المناولة الطويلة مع السيطرة عليها ثم الجري </a:t>
            </a:r>
            <a:r>
              <a:rPr lang="ar-IQ" dirty="0" err="1" smtClean="0"/>
              <a:t>بها</a:t>
            </a:r>
            <a:r>
              <a:rPr lang="ar-IQ" dirty="0" smtClean="0"/>
              <a:t> نحو الزميل .</a:t>
            </a:r>
            <a:endParaRPr lang="en-US" dirty="0" smtClean="0"/>
          </a:p>
          <a:p>
            <a:r>
              <a:rPr lang="ar-IQ" dirty="0" smtClean="0"/>
              <a:t>-</a:t>
            </a:r>
            <a:r>
              <a:rPr lang="ar-IQ" dirty="0" err="1" smtClean="0"/>
              <a:t>التهديف</a:t>
            </a:r>
            <a:r>
              <a:rPr lang="ar-IQ" dirty="0" smtClean="0"/>
              <a:t> نحو الهدف من مسافات </a:t>
            </a:r>
            <a:r>
              <a:rPr lang="ar-IQ" dirty="0" err="1" smtClean="0"/>
              <a:t>متعدده</a:t>
            </a:r>
            <a:r>
              <a:rPr lang="ar-IQ" dirty="0" smtClean="0"/>
              <a:t> .</a:t>
            </a:r>
            <a:endParaRPr lang="en-US" dirty="0" smtClean="0"/>
          </a:p>
          <a:p>
            <a:r>
              <a:rPr lang="ar-IQ" dirty="0" smtClean="0"/>
              <a:t>-</a:t>
            </a:r>
            <a:r>
              <a:rPr lang="ar-IQ" dirty="0" err="1" smtClean="0"/>
              <a:t>المرواغة</a:t>
            </a:r>
            <a:r>
              <a:rPr lang="ar-IQ" dirty="0" smtClean="0"/>
              <a:t> بالكرة بين </a:t>
            </a:r>
            <a:r>
              <a:rPr lang="ar-IQ" dirty="0" err="1" smtClean="0"/>
              <a:t>شواخص</a:t>
            </a:r>
            <a:r>
              <a:rPr lang="ar-IQ" dirty="0" smtClean="0"/>
              <a:t> متعددة ثم مناولة الكرة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IQ" dirty="0" smtClean="0"/>
              <a:t>ب- </a:t>
            </a:r>
            <a:r>
              <a:rPr lang="ar-IQ" dirty="0" smtClean="0"/>
              <a:t>القسم الرئيسي /يحتوي هذا الجزء من الوحدة التدريبية على تلك الواجبات التي تسهم في تنمية الحالة التدريبية للاعب ، وتحدد تلك الواجبات طبقاً للهدف الذي ترمى إليه الوحدة التدريبية. ويكون هذا الجزء هو أهم جزء من أجزاء الوحدة التدريبية وأكبرها فترة فعندما يكون زمن الوحدة التدريبية 90 إلى 120 دقيقه فان زمن هذا الجزء يصل مابين 70 إلى 85 % من زمنها وعليه نتوصل إلى انه ( الجزء الهادف لتنفيذ اللاعبين ما مطلوب منهم تحقيقه بدنياً </a:t>
            </a:r>
            <a:r>
              <a:rPr lang="ar-IQ" dirty="0" err="1" smtClean="0"/>
              <a:t>ومهارياً</a:t>
            </a:r>
            <a:r>
              <a:rPr lang="ar-IQ" dirty="0" smtClean="0"/>
              <a:t> وخططياً ووظيفياً ونفسياً وذهنياً)</a:t>
            </a:r>
            <a:endParaRPr lang="en-US" dirty="0" smtClean="0"/>
          </a:p>
          <a:p>
            <a:r>
              <a:rPr lang="ar-IQ" dirty="0" smtClean="0"/>
              <a:t>3- الجزء الختامي/ يهدف هذا الجزء </a:t>
            </a:r>
            <a:r>
              <a:rPr lang="ar-IQ" dirty="0" err="1" smtClean="0"/>
              <a:t>الى</a:t>
            </a:r>
            <a:r>
              <a:rPr lang="ar-IQ" dirty="0" smtClean="0"/>
              <a:t> محاولة العودة باللاعب </a:t>
            </a:r>
            <a:r>
              <a:rPr lang="ar-IQ" dirty="0" err="1" smtClean="0"/>
              <a:t>الى</a:t>
            </a:r>
            <a:r>
              <a:rPr lang="ar-IQ" dirty="0" smtClean="0"/>
              <a:t> حالته الطبيعية </a:t>
            </a:r>
            <a:r>
              <a:rPr lang="ar-IQ" dirty="0" err="1" smtClean="0"/>
              <a:t>او</a:t>
            </a:r>
            <a:r>
              <a:rPr lang="ar-IQ" dirty="0" smtClean="0"/>
              <a:t> ما يقارب منها بقدر الإمكان وذلك بعد الجهود </a:t>
            </a:r>
            <a:r>
              <a:rPr lang="ar-IQ" dirty="0" err="1" smtClean="0"/>
              <a:t>المبذوله</a:t>
            </a:r>
            <a:r>
              <a:rPr lang="ar-IQ" dirty="0" smtClean="0"/>
              <a:t> عن طريق خفض الحمل تدريجياً للمساعدة في </a:t>
            </a:r>
            <a:r>
              <a:rPr lang="ar-IQ" dirty="0" err="1" smtClean="0"/>
              <a:t>احداث</a:t>
            </a:r>
            <a:r>
              <a:rPr lang="ar-IQ" dirty="0" smtClean="0"/>
              <a:t> عملية الاستشفاء للاعب ويكون مدته بنسبة 5الى 10% من زمن الوحدة التدريبية .ويستخدم بهذا الجزء تمارين الاسترخاء </a:t>
            </a:r>
            <a:r>
              <a:rPr lang="ar-IQ" dirty="0" err="1" smtClean="0"/>
              <a:t>والتهدئه</a:t>
            </a:r>
            <a:r>
              <a:rPr lang="ar-IQ" dirty="0" smtClean="0"/>
              <a:t> .</a:t>
            </a:r>
            <a:endParaRPr lang="en-US" dirty="0" smtClean="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dirty="0" err="1" smtClean="0"/>
              <a:t>انواع</a:t>
            </a:r>
            <a:r>
              <a:rPr lang="ar-IQ" dirty="0" smtClean="0"/>
              <a:t> الوحدة التدريبية في كرة القدم</a:t>
            </a:r>
            <a:endParaRPr lang="en-US" dirty="0" smtClean="0"/>
          </a:p>
          <a:p>
            <a:r>
              <a:rPr lang="ar-IQ" dirty="0" smtClean="0"/>
              <a:t>1- الوحدة التدريبية التعليمية  </a:t>
            </a:r>
            <a:endParaRPr lang="en-US" dirty="0" smtClean="0"/>
          </a:p>
          <a:p>
            <a:r>
              <a:rPr lang="ar-IQ" dirty="0" smtClean="0"/>
              <a:t>2- الوحدة التدريبية </a:t>
            </a:r>
            <a:r>
              <a:rPr lang="ar-IQ" dirty="0" err="1" smtClean="0"/>
              <a:t>المهارية</a:t>
            </a:r>
            <a:r>
              <a:rPr lang="ar-IQ" dirty="0" smtClean="0"/>
              <a:t>            </a:t>
            </a:r>
            <a:endParaRPr lang="en-US" dirty="0" smtClean="0"/>
          </a:p>
          <a:p>
            <a:r>
              <a:rPr lang="ar-IQ" dirty="0" smtClean="0"/>
              <a:t>3-الوحدة التدريبية البدنية 	                            ممكن </a:t>
            </a:r>
            <a:r>
              <a:rPr lang="ar-IQ" dirty="0" err="1" smtClean="0"/>
              <a:t>ان</a:t>
            </a:r>
            <a:r>
              <a:rPr lang="ar-IQ" dirty="0" smtClean="0"/>
              <a:t> تكون الوحدة التدريبية شامله (بدني -</a:t>
            </a:r>
            <a:r>
              <a:rPr lang="ar-IQ" dirty="0" err="1" smtClean="0"/>
              <a:t>مهاري</a:t>
            </a:r>
            <a:r>
              <a:rPr lang="ar-IQ" dirty="0" smtClean="0"/>
              <a:t>-خططي)</a:t>
            </a:r>
            <a:endParaRPr lang="en-US" dirty="0" smtClean="0"/>
          </a:p>
          <a:p>
            <a:r>
              <a:rPr lang="ar-IQ" dirty="0" smtClean="0"/>
              <a:t>4- الوحدة التدريبية الخططية                          </a:t>
            </a:r>
            <a:r>
              <a:rPr lang="ar-IQ" dirty="0" err="1" smtClean="0"/>
              <a:t>او</a:t>
            </a:r>
            <a:r>
              <a:rPr lang="ar-IQ" dirty="0" smtClean="0"/>
              <a:t> مركبة لصفتين </a:t>
            </a:r>
            <a:r>
              <a:rPr lang="ar-IQ" dirty="0" err="1" smtClean="0"/>
              <a:t>او</a:t>
            </a:r>
            <a:r>
              <a:rPr lang="ar-IQ" dirty="0" smtClean="0"/>
              <a:t> </a:t>
            </a:r>
            <a:r>
              <a:rPr lang="ar-IQ" dirty="0" err="1" smtClean="0"/>
              <a:t>اكثر</a:t>
            </a:r>
            <a:r>
              <a:rPr lang="ar-IQ" dirty="0" smtClean="0"/>
              <a:t> </a:t>
            </a:r>
            <a:r>
              <a:rPr lang="ar-IQ" dirty="0" err="1" smtClean="0"/>
              <a:t>او</a:t>
            </a:r>
            <a:r>
              <a:rPr lang="ar-IQ" dirty="0" smtClean="0"/>
              <a:t> (بدني -</a:t>
            </a:r>
            <a:r>
              <a:rPr lang="ar-IQ" dirty="0" err="1" smtClean="0"/>
              <a:t>مهاري</a:t>
            </a:r>
            <a:r>
              <a:rPr lang="ar-IQ" dirty="0" smtClean="0"/>
              <a:t>) </a:t>
            </a:r>
            <a:r>
              <a:rPr lang="ar-IQ" dirty="0" err="1" smtClean="0"/>
              <a:t>او</a:t>
            </a:r>
            <a:r>
              <a:rPr lang="ar-IQ" dirty="0" smtClean="0"/>
              <a:t>(</a:t>
            </a:r>
            <a:r>
              <a:rPr lang="ar-IQ" dirty="0" err="1" smtClean="0"/>
              <a:t>مهاري</a:t>
            </a:r>
            <a:r>
              <a:rPr lang="ar-IQ" dirty="0" smtClean="0"/>
              <a:t>-خططي  )             </a:t>
            </a:r>
            <a:endParaRPr lang="en-US" dirty="0" smtClean="0"/>
          </a:p>
          <a:p>
            <a:r>
              <a:rPr lang="ar-IQ" dirty="0" smtClean="0"/>
              <a:t>5- الوحدة التدريبية المنافسات</a:t>
            </a:r>
            <a:endParaRPr lang="en-US" dirty="0" smtClean="0"/>
          </a:p>
          <a:p>
            <a:r>
              <a:rPr lang="ar-IQ" dirty="0" smtClean="0"/>
              <a:t>6- الوحدة التدريبية </a:t>
            </a:r>
            <a:r>
              <a:rPr lang="ar-IQ" dirty="0" err="1" smtClean="0"/>
              <a:t>الاستشفائية</a:t>
            </a:r>
            <a:r>
              <a:rPr lang="ar-IQ" dirty="0" smtClean="0"/>
              <a:t> </a:t>
            </a:r>
            <a:endParaRPr lang="en-US" dirty="0" smtClean="0"/>
          </a:p>
          <a:p>
            <a:r>
              <a:rPr lang="ar-IQ" dirty="0" smtClean="0"/>
              <a:t>والشكل رقم ( 1 ) ورقم ( 2) يوضح الوحدة التدريبية التعليمية والتدريبية (البدنية -</a:t>
            </a:r>
            <a:r>
              <a:rPr lang="ar-IQ" dirty="0" err="1" smtClean="0"/>
              <a:t>المهارية</a:t>
            </a:r>
            <a:r>
              <a:rPr lang="ar-IQ" dirty="0" smtClean="0"/>
              <a:t>)</a:t>
            </a:r>
            <a:endParaRPr lang="en-US" dirty="0" smtClean="0"/>
          </a:p>
          <a:p>
            <a:r>
              <a:rPr lang="ar-IQ" dirty="0" smtClean="0"/>
              <a:t> </a:t>
            </a:r>
            <a:endParaRPr lang="en-US" dirty="0" smtClean="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507</Words>
  <Application>Microsoft Office PowerPoint</Application>
  <PresentationFormat>عرض على الشاشة (3:4)‏</PresentationFormat>
  <Paragraphs>35</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الوحدة التدريبية </vt:lpstr>
      <vt:lpstr>الوحده التدريبية بكرة القدم  </vt:lpstr>
      <vt:lpstr>عوامل بناء الوحدة التدريبية: </vt:lpstr>
      <vt:lpstr>أقسام الوحدة التدريبية  </vt:lpstr>
      <vt:lpstr>الشريحة 5</vt:lpstr>
      <vt:lpstr>الشريحة 6</vt:lpstr>
      <vt:lpstr>الشريحة 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التدريبية </dc:title>
  <dc:creator>hp</dc:creator>
  <cp:lastModifiedBy>hp</cp:lastModifiedBy>
  <cp:revision>2</cp:revision>
  <dcterms:created xsi:type="dcterms:W3CDTF">2018-12-12T18:24:56Z</dcterms:created>
  <dcterms:modified xsi:type="dcterms:W3CDTF">2018-12-12T18:35:57Z</dcterms:modified>
</cp:coreProperties>
</file>